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Ope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Oon tong T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OpenSans-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OpenSans-italic.fntdata"/><Relationship Id="rId25" Type="http://schemas.openxmlformats.org/officeDocument/2006/relationships/font" Target="fonts/OpenSans-bold.fntdata"/><Relationship Id="rId27" Type="http://schemas.openxmlformats.org/officeDocument/2006/relationships/font" Target="fonts/OpenSans-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2-24T19:40:37.287">
    <p:pos x="6000" y="0"/>
    <p:text>add screens of video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a:solidFill>
                  <a:schemeClr val="dk1"/>
                </a:solidFill>
              </a:rPr>
              <a:t>We are jj.io, this is our team, and we would like to thank you for your time. Here is the demo applications that you can play with and if you have any questions please feel free to ask.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Diabetes, Elderly, Children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Shape 5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Shape 5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Shape 59"/>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Shape 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Shape 6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Shape 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Shape 6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Shape 6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Shape 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Shape 7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Shape 75"/>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Shape 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Shape 7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Shape 8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Shape 8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Shape 84"/>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Shape 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Shape 8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Shape 90"/>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91" name="Shape 9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CCCCCC"/>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dk2"/>
                </a:solidFill>
              </a:defRPr>
            </a:lvl1pPr>
            <a:lvl2pPr lvl="1" algn="r">
              <a:spcBef>
                <a:spcPts val="0"/>
              </a:spcBef>
              <a:buNone/>
              <a:defRPr sz="1000">
                <a:solidFill>
                  <a:schemeClr val="dk2"/>
                </a:solidFill>
              </a:defRPr>
            </a:lvl2pPr>
            <a:lvl3pPr lvl="2" algn="r">
              <a:spcBef>
                <a:spcPts val="0"/>
              </a:spcBef>
              <a:buNone/>
              <a:defRPr sz="1000">
                <a:solidFill>
                  <a:schemeClr val="dk2"/>
                </a:solidFill>
              </a:defRPr>
            </a:lvl3pPr>
            <a:lvl4pPr lvl="3" algn="r">
              <a:spcBef>
                <a:spcPts val="0"/>
              </a:spcBef>
              <a:buNone/>
              <a:defRPr sz="1000">
                <a:solidFill>
                  <a:schemeClr val="dk2"/>
                </a:solidFill>
              </a:defRPr>
            </a:lvl4pPr>
            <a:lvl5pPr lvl="4" algn="r">
              <a:spcBef>
                <a:spcPts val="0"/>
              </a:spcBef>
              <a:buNone/>
              <a:defRPr sz="1000">
                <a:solidFill>
                  <a:schemeClr val="dk2"/>
                </a:solidFill>
              </a:defRPr>
            </a:lvl5pPr>
            <a:lvl6pPr lvl="5" algn="r">
              <a:spcBef>
                <a:spcPts val="0"/>
              </a:spcBef>
              <a:buNone/>
              <a:defRPr sz="1000">
                <a:solidFill>
                  <a:schemeClr val="dk2"/>
                </a:solidFill>
              </a:defRPr>
            </a:lvl6pPr>
            <a:lvl7pPr lvl="6" algn="r">
              <a:spcBef>
                <a:spcPts val="0"/>
              </a:spcBef>
              <a:buNone/>
              <a:defRPr sz="1000">
                <a:solidFill>
                  <a:schemeClr val="dk2"/>
                </a:solidFill>
              </a:defRPr>
            </a:lvl7pPr>
            <a:lvl8pPr lvl="7" algn="r">
              <a:spcBef>
                <a:spcPts val="0"/>
              </a:spcBef>
              <a:buNone/>
              <a:defRPr sz="1000">
                <a:solidFill>
                  <a:schemeClr val="dk2"/>
                </a:solidFill>
              </a:defRPr>
            </a:lvl8pPr>
            <a:lvl9pPr lvl="8" algn="r">
              <a:spcBef>
                <a:spcPts val="0"/>
              </a:spcBef>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6FA8DC"/>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spcBef>
                <a:spcPts val="0"/>
              </a:spcBef>
              <a:buNone/>
              <a:defRPr sz="1000">
                <a:solidFill>
                  <a:schemeClr val="dk2"/>
                </a:solidFill>
              </a:defRPr>
            </a:lvl1pPr>
            <a:lvl2pPr lvl="1" rtl="0" algn="r">
              <a:spcBef>
                <a:spcPts val="0"/>
              </a:spcBef>
              <a:buNone/>
              <a:defRPr sz="1000">
                <a:solidFill>
                  <a:schemeClr val="dk2"/>
                </a:solidFill>
              </a:defRPr>
            </a:lvl2pPr>
            <a:lvl3pPr lvl="2" rtl="0" algn="r">
              <a:spcBef>
                <a:spcPts val="0"/>
              </a:spcBef>
              <a:buNone/>
              <a:defRPr sz="1000">
                <a:solidFill>
                  <a:schemeClr val="dk2"/>
                </a:solidFill>
              </a:defRPr>
            </a:lvl3pPr>
            <a:lvl4pPr lvl="3" rtl="0" algn="r">
              <a:spcBef>
                <a:spcPts val="0"/>
              </a:spcBef>
              <a:buNone/>
              <a:defRPr sz="1000">
                <a:solidFill>
                  <a:schemeClr val="dk2"/>
                </a:solidFill>
              </a:defRPr>
            </a:lvl4pPr>
            <a:lvl5pPr lvl="4" rtl="0" algn="r">
              <a:spcBef>
                <a:spcPts val="0"/>
              </a:spcBef>
              <a:buNone/>
              <a:defRPr sz="1000">
                <a:solidFill>
                  <a:schemeClr val="dk2"/>
                </a:solidFill>
              </a:defRPr>
            </a:lvl5pPr>
            <a:lvl6pPr lvl="5" rtl="0" algn="r">
              <a:spcBef>
                <a:spcPts val="0"/>
              </a:spcBef>
              <a:buNone/>
              <a:defRPr sz="1000">
                <a:solidFill>
                  <a:schemeClr val="dk2"/>
                </a:solidFill>
              </a:defRPr>
            </a:lvl6pPr>
            <a:lvl7pPr lvl="6" rtl="0" algn="r">
              <a:spcBef>
                <a:spcPts val="0"/>
              </a:spcBef>
              <a:buNone/>
              <a:defRPr sz="1000">
                <a:solidFill>
                  <a:schemeClr val="dk2"/>
                </a:solidFill>
              </a:defRPr>
            </a:lvl7pPr>
            <a:lvl8pPr lvl="7" rtl="0" algn="r">
              <a:spcBef>
                <a:spcPts val="0"/>
              </a:spcBef>
              <a:buNone/>
              <a:defRPr sz="1000">
                <a:solidFill>
                  <a:schemeClr val="dk2"/>
                </a:solidFill>
              </a:defRPr>
            </a:lvl8pPr>
            <a:lvl9pPr lvl="8" rtl="0" algn="r">
              <a:spcBef>
                <a:spcPts val="0"/>
              </a:spcBef>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13.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1.png"/><Relationship Id="rId5" Type="http://schemas.openxmlformats.org/officeDocument/2006/relationships/image" Target="../media/image27.png"/><Relationship Id="rId6" Type="http://schemas.openxmlformats.org/officeDocument/2006/relationships/image" Target="../media/image25.png"/><Relationship Id="rId7"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7.png"/><Relationship Id="rId8"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5.png"/><Relationship Id="rId7"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descr="jj.io logo.png" id="99" name="Shape 99"/>
          <p:cNvPicPr preferRelativeResize="0"/>
          <p:nvPr/>
        </p:nvPicPr>
        <p:blipFill>
          <a:blip r:embed="rId3">
            <a:alphaModFix/>
          </a:blip>
          <a:stretch>
            <a:fillRect/>
          </a:stretch>
        </p:blipFill>
        <p:spPr>
          <a:xfrm>
            <a:off x="3156163" y="853800"/>
            <a:ext cx="2831676" cy="3269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Shape 182"/>
          <p:cNvPicPr preferRelativeResize="0"/>
          <p:nvPr/>
        </p:nvPicPr>
        <p:blipFill>
          <a:blip r:embed="rId4">
            <a:alphaModFix/>
          </a:blip>
          <a:stretch>
            <a:fillRect/>
          </a:stretch>
        </p:blipFill>
        <p:spPr>
          <a:xfrm>
            <a:off x="1034895" y="582100"/>
            <a:ext cx="7074307" cy="3979301"/>
          </a:xfrm>
          <a:prstGeom prst="rect">
            <a:avLst/>
          </a:prstGeom>
          <a:noFill/>
          <a:ln>
            <a:noFill/>
          </a:ln>
        </p:spPr>
      </p:pic>
      <p:pic>
        <p:nvPicPr>
          <p:cNvPr descr="jj.io logo.png" id="183" name="Shape 183"/>
          <p:cNvPicPr preferRelativeResize="0"/>
          <p:nvPr/>
        </p:nvPicPr>
        <p:blipFill>
          <a:blip r:embed="rId5">
            <a:alphaModFix/>
          </a:blip>
          <a:stretch>
            <a:fillRect/>
          </a:stretch>
        </p:blipFill>
        <p:spPr>
          <a:xfrm>
            <a:off x="237797" y="4261450"/>
            <a:ext cx="610050" cy="704351"/>
          </a:xfrm>
          <a:prstGeom prst="rect">
            <a:avLst/>
          </a:prstGeom>
          <a:noFill/>
          <a:ln>
            <a:noFill/>
          </a:ln>
        </p:spPr>
      </p:pic>
      <p:sp>
        <p:nvSpPr>
          <p:cNvPr id="184" name="Shape 184"/>
          <p:cNvSpPr txBox="1"/>
          <p:nvPr/>
        </p:nvSpPr>
        <p:spPr>
          <a:xfrm>
            <a:off x="1569150" y="235900"/>
            <a:ext cx="6005700" cy="2011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DEMO VIDEO</a:t>
            </a:r>
            <a:endParaRPr/>
          </a:p>
          <a:p>
            <a:pPr indent="0" lvl="0" marL="0">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descr="jj.io logo.png" id="189" name="Shape 189"/>
          <p:cNvPicPr preferRelativeResize="0"/>
          <p:nvPr/>
        </p:nvPicPr>
        <p:blipFill>
          <a:blip r:embed="rId3">
            <a:alphaModFix/>
          </a:blip>
          <a:stretch>
            <a:fillRect/>
          </a:stretch>
        </p:blipFill>
        <p:spPr>
          <a:xfrm>
            <a:off x="237797" y="4261450"/>
            <a:ext cx="610050" cy="704351"/>
          </a:xfrm>
          <a:prstGeom prst="rect">
            <a:avLst/>
          </a:prstGeom>
          <a:noFill/>
          <a:ln>
            <a:noFill/>
          </a:ln>
        </p:spPr>
      </p:pic>
      <p:pic>
        <p:nvPicPr>
          <p:cNvPr id="190" name="Shape 190"/>
          <p:cNvPicPr preferRelativeResize="0"/>
          <p:nvPr/>
        </p:nvPicPr>
        <p:blipFill rotWithShape="1">
          <a:blip r:embed="rId4">
            <a:alphaModFix/>
          </a:blip>
          <a:srcRect b="6317" l="11289" r="2399" t="7370"/>
          <a:stretch/>
        </p:blipFill>
        <p:spPr>
          <a:xfrm>
            <a:off x="1103050" y="553000"/>
            <a:ext cx="6993974" cy="3982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4" name="Shape 194"/>
        <p:cNvGrpSpPr/>
        <p:nvPr/>
      </p:nvGrpSpPr>
      <p:grpSpPr>
        <a:xfrm>
          <a:off x="0" y="0"/>
          <a:ext cx="0" cy="0"/>
          <a:chOff x="0" y="0"/>
          <a:chExt cx="0" cy="0"/>
        </a:xfrm>
      </p:grpSpPr>
      <p:pic>
        <p:nvPicPr>
          <p:cNvPr id="195" name="Shape 195"/>
          <p:cNvPicPr preferRelativeResize="0"/>
          <p:nvPr/>
        </p:nvPicPr>
        <p:blipFill>
          <a:blip r:embed="rId3">
            <a:alphaModFix/>
          </a:blip>
          <a:stretch>
            <a:fillRect/>
          </a:stretch>
        </p:blipFill>
        <p:spPr>
          <a:xfrm>
            <a:off x="1034874" y="582101"/>
            <a:ext cx="7074326" cy="3979301"/>
          </a:xfrm>
          <a:prstGeom prst="rect">
            <a:avLst/>
          </a:prstGeom>
          <a:noFill/>
          <a:ln>
            <a:noFill/>
          </a:ln>
        </p:spPr>
      </p:pic>
      <p:pic>
        <p:nvPicPr>
          <p:cNvPr descr="jj.io logo.png" id="196" name="Shape 196"/>
          <p:cNvPicPr preferRelativeResize="0"/>
          <p:nvPr/>
        </p:nvPicPr>
        <p:blipFill>
          <a:blip r:embed="rId4">
            <a:alphaModFix/>
          </a:blip>
          <a:stretch>
            <a:fillRect/>
          </a:stretch>
        </p:blipFill>
        <p:spPr>
          <a:xfrm>
            <a:off x="237797" y="4261450"/>
            <a:ext cx="610050" cy="7043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Shape 201"/>
          <p:cNvPicPr preferRelativeResize="0"/>
          <p:nvPr/>
        </p:nvPicPr>
        <p:blipFill>
          <a:blip r:embed="rId3">
            <a:alphaModFix/>
          </a:blip>
          <a:stretch>
            <a:fillRect/>
          </a:stretch>
        </p:blipFill>
        <p:spPr>
          <a:xfrm>
            <a:off x="1034889" y="582100"/>
            <a:ext cx="7074312" cy="3979301"/>
          </a:xfrm>
          <a:prstGeom prst="rect">
            <a:avLst/>
          </a:prstGeom>
          <a:noFill/>
          <a:ln>
            <a:noFill/>
          </a:ln>
        </p:spPr>
      </p:pic>
      <p:pic>
        <p:nvPicPr>
          <p:cNvPr descr="jj.io logo.png" id="202" name="Shape 202"/>
          <p:cNvPicPr preferRelativeResize="0"/>
          <p:nvPr/>
        </p:nvPicPr>
        <p:blipFill>
          <a:blip r:embed="rId4">
            <a:alphaModFix/>
          </a:blip>
          <a:stretch>
            <a:fillRect/>
          </a:stretch>
        </p:blipFill>
        <p:spPr>
          <a:xfrm>
            <a:off x="237797" y="4261450"/>
            <a:ext cx="610050" cy="704351"/>
          </a:xfrm>
          <a:prstGeom prst="rect">
            <a:avLst/>
          </a:prstGeom>
          <a:noFill/>
          <a:ln>
            <a:noFill/>
          </a:ln>
        </p:spPr>
      </p:pic>
      <p:pic>
        <p:nvPicPr>
          <p:cNvPr id="203" name="Shape 203"/>
          <p:cNvPicPr preferRelativeResize="0"/>
          <p:nvPr/>
        </p:nvPicPr>
        <p:blipFill>
          <a:blip r:embed="rId5">
            <a:alphaModFix/>
          </a:blip>
          <a:stretch>
            <a:fillRect/>
          </a:stretch>
        </p:blipFill>
        <p:spPr>
          <a:xfrm>
            <a:off x="1034877" y="582100"/>
            <a:ext cx="7074322" cy="39793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id="208" name="Shape 208"/>
          <p:cNvPicPr preferRelativeResize="0"/>
          <p:nvPr/>
        </p:nvPicPr>
        <p:blipFill>
          <a:blip r:embed="rId3">
            <a:alphaModFix/>
          </a:blip>
          <a:stretch>
            <a:fillRect/>
          </a:stretch>
        </p:blipFill>
        <p:spPr>
          <a:xfrm>
            <a:off x="1034875" y="582094"/>
            <a:ext cx="7074326" cy="3979306"/>
          </a:xfrm>
          <a:prstGeom prst="rect">
            <a:avLst/>
          </a:prstGeom>
          <a:noFill/>
          <a:ln>
            <a:noFill/>
          </a:ln>
        </p:spPr>
      </p:pic>
      <p:pic>
        <p:nvPicPr>
          <p:cNvPr descr="jj.io logo.png" id="209" name="Shape 209"/>
          <p:cNvPicPr preferRelativeResize="0"/>
          <p:nvPr/>
        </p:nvPicPr>
        <p:blipFill>
          <a:blip r:embed="rId4">
            <a:alphaModFix/>
          </a:blip>
          <a:stretch>
            <a:fillRect/>
          </a:stretch>
        </p:blipFill>
        <p:spPr>
          <a:xfrm>
            <a:off x="237797" y="4261450"/>
            <a:ext cx="610050" cy="7043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13" name="Shape 213"/>
        <p:cNvGrpSpPr/>
        <p:nvPr/>
      </p:nvGrpSpPr>
      <p:grpSpPr>
        <a:xfrm>
          <a:off x="0" y="0"/>
          <a:ext cx="0" cy="0"/>
          <a:chOff x="0" y="0"/>
          <a:chExt cx="0" cy="0"/>
        </a:xfrm>
      </p:grpSpPr>
      <p:sp>
        <p:nvSpPr>
          <p:cNvPr id="214" name="Shape 214"/>
          <p:cNvSpPr txBox="1"/>
          <p:nvPr/>
        </p:nvSpPr>
        <p:spPr>
          <a:xfrm>
            <a:off x="2294850" y="995450"/>
            <a:ext cx="4554300" cy="8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Open Sans"/>
                <a:ea typeface="Open Sans"/>
                <a:cs typeface="Open Sans"/>
                <a:sym typeface="Open Sans"/>
              </a:rPr>
              <a:t>RELIABLE</a:t>
            </a:r>
            <a:endParaRPr b="1" sz="2400">
              <a:latin typeface="Open Sans"/>
              <a:ea typeface="Open Sans"/>
              <a:cs typeface="Open Sans"/>
              <a:sym typeface="Open Sans"/>
            </a:endParaRPr>
          </a:p>
        </p:txBody>
      </p:sp>
      <p:sp>
        <p:nvSpPr>
          <p:cNvPr id="215" name="Shape 215"/>
          <p:cNvSpPr txBox="1"/>
          <p:nvPr/>
        </p:nvSpPr>
        <p:spPr>
          <a:xfrm>
            <a:off x="2294850" y="2116625"/>
            <a:ext cx="4554300" cy="8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Open Sans"/>
                <a:ea typeface="Open Sans"/>
                <a:cs typeface="Open Sans"/>
                <a:sym typeface="Open Sans"/>
              </a:rPr>
              <a:t>ACCESSIBLE</a:t>
            </a:r>
            <a:endParaRPr b="1" sz="2400">
              <a:latin typeface="Open Sans"/>
              <a:ea typeface="Open Sans"/>
              <a:cs typeface="Open Sans"/>
              <a:sym typeface="Open Sans"/>
            </a:endParaRPr>
          </a:p>
        </p:txBody>
      </p:sp>
      <p:sp>
        <p:nvSpPr>
          <p:cNvPr id="216" name="Shape 216"/>
          <p:cNvSpPr txBox="1"/>
          <p:nvPr/>
        </p:nvSpPr>
        <p:spPr>
          <a:xfrm>
            <a:off x="2294850" y="3237800"/>
            <a:ext cx="4554300" cy="8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Open Sans"/>
                <a:ea typeface="Open Sans"/>
                <a:cs typeface="Open Sans"/>
                <a:sym typeface="Open Sans"/>
              </a:rPr>
              <a:t>REWARDING</a:t>
            </a:r>
            <a:endParaRPr b="1" sz="24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Shape 221"/>
          <p:cNvPicPr preferRelativeResize="0"/>
          <p:nvPr/>
        </p:nvPicPr>
        <p:blipFill>
          <a:blip r:embed="rId3">
            <a:alphaModFix/>
          </a:blip>
          <a:stretch>
            <a:fillRect/>
          </a:stretch>
        </p:blipFill>
        <p:spPr>
          <a:xfrm>
            <a:off x="3276938" y="1076450"/>
            <a:ext cx="2590126" cy="29905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225" name="Shape 225"/>
        <p:cNvGrpSpPr/>
        <p:nvPr/>
      </p:nvGrpSpPr>
      <p:grpSpPr>
        <a:xfrm>
          <a:off x="0" y="0"/>
          <a:ext cx="0" cy="0"/>
          <a:chOff x="0" y="0"/>
          <a:chExt cx="0" cy="0"/>
        </a:xfrm>
      </p:grpSpPr>
      <p:pic>
        <p:nvPicPr>
          <p:cNvPr id="226" name="Shape 226"/>
          <p:cNvPicPr preferRelativeResize="0"/>
          <p:nvPr/>
        </p:nvPicPr>
        <p:blipFill rotWithShape="1">
          <a:blip r:embed="rId3">
            <a:alphaModFix/>
          </a:blip>
          <a:srcRect b="35140" l="58924" r="12293" t="25522"/>
          <a:stretch/>
        </p:blipFill>
        <p:spPr>
          <a:xfrm>
            <a:off x="4158975" y="927425"/>
            <a:ext cx="2780077" cy="2532425"/>
          </a:xfrm>
          <a:prstGeom prst="rect">
            <a:avLst/>
          </a:prstGeom>
          <a:noFill/>
          <a:ln>
            <a:noFill/>
          </a:ln>
        </p:spPr>
      </p:pic>
      <p:pic>
        <p:nvPicPr>
          <p:cNvPr descr="jj.io logo.png" id="227" name="Shape 227"/>
          <p:cNvPicPr preferRelativeResize="0"/>
          <p:nvPr/>
        </p:nvPicPr>
        <p:blipFill>
          <a:blip r:embed="rId4">
            <a:alphaModFix/>
          </a:blip>
          <a:stretch>
            <a:fillRect/>
          </a:stretch>
        </p:blipFill>
        <p:spPr>
          <a:xfrm>
            <a:off x="4266972" y="223075"/>
            <a:ext cx="610050" cy="704351"/>
          </a:xfrm>
          <a:prstGeom prst="rect">
            <a:avLst/>
          </a:prstGeom>
          <a:noFill/>
          <a:ln>
            <a:noFill/>
          </a:ln>
        </p:spPr>
      </p:pic>
      <p:pic>
        <p:nvPicPr>
          <p:cNvPr descr="isaac circle.png" id="228" name="Shape 228"/>
          <p:cNvPicPr preferRelativeResize="0"/>
          <p:nvPr/>
        </p:nvPicPr>
        <p:blipFill rotWithShape="1">
          <a:blip r:embed="rId5">
            <a:alphaModFix/>
          </a:blip>
          <a:srcRect b="41714" l="12736" r="56409" t="14012"/>
          <a:stretch/>
        </p:blipFill>
        <p:spPr>
          <a:xfrm>
            <a:off x="6743888" y="1155500"/>
            <a:ext cx="2571873" cy="2076277"/>
          </a:xfrm>
          <a:prstGeom prst="rect">
            <a:avLst/>
          </a:prstGeom>
          <a:noFill/>
          <a:ln>
            <a:noFill/>
          </a:ln>
        </p:spPr>
      </p:pic>
      <p:pic>
        <p:nvPicPr>
          <p:cNvPr id="229" name="Shape 229"/>
          <p:cNvPicPr preferRelativeResize="0"/>
          <p:nvPr/>
        </p:nvPicPr>
        <p:blipFill rotWithShape="1">
          <a:blip r:embed="rId6">
            <a:alphaModFix/>
          </a:blip>
          <a:srcRect b="30621" l="31105" r="44346" t="33335"/>
          <a:stretch/>
        </p:blipFill>
        <p:spPr>
          <a:xfrm>
            <a:off x="2365725" y="1001450"/>
            <a:ext cx="2281359" cy="2233025"/>
          </a:xfrm>
          <a:prstGeom prst="rect">
            <a:avLst/>
          </a:prstGeom>
          <a:noFill/>
          <a:ln>
            <a:noFill/>
          </a:ln>
        </p:spPr>
      </p:pic>
      <p:pic>
        <p:nvPicPr>
          <p:cNvPr id="230" name="Shape 230"/>
          <p:cNvPicPr preferRelativeResize="0"/>
          <p:nvPr/>
        </p:nvPicPr>
        <p:blipFill rotWithShape="1">
          <a:blip r:embed="rId7">
            <a:alphaModFix/>
          </a:blip>
          <a:srcRect b="35856" l="14757" r="38243" t="0"/>
          <a:stretch/>
        </p:blipFill>
        <p:spPr>
          <a:xfrm>
            <a:off x="237800" y="1137537"/>
            <a:ext cx="2054325" cy="1960853"/>
          </a:xfrm>
          <a:prstGeom prst="rect">
            <a:avLst/>
          </a:prstGeom>
          <a:noFill/>
          <a:ln>
            <a:noFill/>
          </a:ln>
        </p:spPr>
      </p:pic>
      <p:sp>
        <p:nvSpPr>
          <p:cNvPr id="231" name="Shape 231"/>
          <p:cNvSpPr txBox="1"/>
          <p:nvPr/>
        </p:nvSpPr>
        <p:spPr>
          <a:xfrm>
            <a:off x="637650" y="3155775"/>
            <a:ext cx="1254600" cy="70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Jarvin Ong</a:t>
            </a:r>
            <a:endParaRPr>
              <a:latin typeface="Open Sans"/>
              <a:ea typeface="Open Sans"/>
              <a:cs typeface="Open Sans"/>
              <a:sym typeface="Open Sans"/>
            </a:endParaRPr>
          </a:p>
        </p:txBody>
      </p:sp>
      <p:sp>
        <p:nvSpPr>
          <p:cNvPr id="232" name="Shape 232"/>
          <p:cNvSpPr txBox="1"/>
          <p:nvPr/>
        </p:nvSpPr>
        <p:spPr>
          <a:xfrm>
            <a:off x="2731700" y="3155775"/>
            <a:ext cx="1651800" cy="70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Tan Oon Tong</a:t>
            </a:r>
            <a:endParaRPr>
              <a:latin typeface="Open Sans"/>
              <a:ea typeface="Open Sans"/>
              <a:cs typeface="Open Sans"/>
              <a:sym typeface="Open Sans"/>
            </a:endParaRPr>
          </a:p>
        </p:txBody>
      </p:sp>
      <p:sp>
        <p:nvSpPr>
          <p:cNvPr id="233" name="Shape 233"/>
          <p:cNvSpPr txBox="1"/>
          <p:nvPr/>
        </p:nvSpPr>
        <p:spPr>
          <a:xfrm>
            <a:off x="4961338" y="3155775"/>
            <a:ext cx="1651800" cy="70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Justinian Siah</a:t>
            </a:r>
            <a:endParaRPr>
              <a:latin typeface="Open Sans"/>
              <a:ea typeface="Open Sans"/>
              <a:cs typeface="Open Sans"/>
              <a:sym typeface="Open Sans"/>
            </a:endParaRPr>
          </a:p>
        </p:txBody>
      </p:sp>
      <p:sp>
        <p:nvSpPr>
          <p:cNvPr id="234" name="Shape 234"/>
          <p:cNvSpPr txBox="1"/>
          <p:nvPr/>
        </p:nvSpPr>
        <p:spPr>
          <a:xfrm>
            <a:off x="7114788" y="3155775"/>
            <a:ext cx="1651800" cy="70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Isaac Ravindran</a:t>
            </a:r>
            <a:endParaRPr>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grpSp>
        <p:nvGrpSpPr>
          <p:cNvPr id="104" name="Shape 104"/>
          <p:cNvGrpSpPr/>
          <p:nvPr/>
        </p:nvGrpSpPr>
        <p:grpSpPr>
          <a:xfrm>
            <a:off x="0" y="0"/>
            <a:ext cx="4844275" cy="4368474"/>
            <a:chOff x="-1938625" y="552375"/>
            <a:chExt cx="4844275" cy="4368474"/>
          </a:xfrm>
        </p:grpSpPr>
        <p:pic>
          <p:nvPicPr>
            <p:cNvPr id="105" name="Shape 105"/>
            <p:cNvPicPr preferRelativeResize="0"/>
            <p:nvPr/>
          </p:nvPicPr>
          <p:blipFill rotWithShape="1">
            <a:blip r:embed="rId3">
              <a:alphaModFix/>
            </a:blip>
            <a:srcRect b="0" l="0" r="0" t="35620"/>
            <a:stretch/>
          </p:blipFill>
          <p:spPr>
            <a:xfrm>
              <a:off x="-1938625" y="1805725"/>
              <a:ext cx="4844275" cy="3115124"/>
            </a:xfrm>
            <a:prstGeom prst="rect">
              <a:avLst/>
            </a:prstGeom>
            <a:noFill/>
            <a:ln>
              <a:noFill/>
            </a:ln>
          </p:spPr>
        </p:pic>
        <p:pic>
          <p:nvPicPr>
            <p:cNvPr id="106" name="Shape 106"/>
            <p:cNvPicPr preferRelativeResize="0"/>
            <p:nvPr/>
          </p:nvPicPr>
          <p:blipFill rotWithShape="1">
            <a:blip r:embed="rId3">
              <a:alphaModFix/>
            </a:blip>
            <a:srcRect b="74097" l="0" r="0" t="0"/>
            <a:stretch/>
          </p:blipFill>
          <p:spPr>
            <a:xfrm>
              <a:off x="-1938625" y="552375"/>
              <a:ext cx="4844275" cy="1253350"/>
            </a:xfrm>
            <a:prstGeom prst="rect">
              <a:avLst/>
            </a:prstGeom>
            <a:noFill/>
            <a:ln>
              <a:noFill/>
            </a:ln>
          </p:spPr>
        </p:pic>
      </p:grpSp>
      <p:pic>
        <p:nvPicPr>
          <p:cNvPr descr="jj.io logo.png" id="107" name="Shape 107"/>
          <p:cNvPicPr preferRelativeResize="0"/>
          <p:nvPr/>
        </p:nvPicPr>
        <p:blipFill>
          <a:blip r:embed="rId4">
            <a:alphaModFix/>
          </a:blip>
          <a:stretch>
            <a:fillRect/>
          </a:stretch>
        </p:blipFill>
        <p:spPr>
          <a:xfrm>
            <a:off x="237797" y="4261450"/>
            <a:ext cx="610050" cy="704351"/>
          </a:xfrm>
          <a:prstGeom prst="rect">
            <a:avLst/>
          </a:prstGeom>
          <a:noFill/>
          <a:ln>
            <a:noFill/>
          </a:ln>
        </p:spPr>
      </p:pic>
      <p:pic>
        <p:nvPicPr>
          <p:cNvPr id="108" name="Shape 108"/>
          <p:cNvPicPr preferRelativeResize="0"/>
          <p:nvPr/>
        </p:nvPicPr>
        <p:blipFill>
          <a:blip r:embed="rId5">
            <a:alphaModFix/>
          </a:blip>
          <a:stretch>
            <a:fillRect/>
          </a:stretch>
        </p:blipFill>
        <p:spPr>
          <a:xfrm>
            <a:off x="3651576" y="0"/>
            <a:ext cx="5492425" cy="3207751"/>
          </a:xfrm>
          <a:prstGeom prst="rect">
            <a:avLst/>
          </a:prstGeom>
          <a:noFill/>
          <a:ln>
            <a:noFill/>
          </a:ln>
        </p:spPr>
      </p:pic>
      <p:pic>
        <p:nvPicPr>
          <p:cNvPr id="109" name="Shape 109"/>
          <p:cNvPicPr preferRelativeResize="0"/>
          <p:nvPr/>
        </p:nvPicPr>
        <p:blipFill>
          <a:blip r:embed="rId6">
            <a:alphaModFix/>
          </a:blip>
          <a:stretch>
            <a:fillRect/>
          </a:stretch>
        </p:blipFill>
        <p:spPr>
          <a:xfrm>
            <a:off x="3099675" y="2175799"/>
            <a:ext cx="6044325" cy="2967700"/>
          </a:xfrm>
          <a:prstGeom prst="rect">
            <a:avLst/>
          </a:prstGeom>
          <a:noFill/>
          <a:ln>
            <a:noFill/>
          </a:ln>
        </p:spPr>
      </p:pic>
      <p:pic>
        <p:nvPicPr>
          <p:cNvPr id="110" name="Shape 110"/>
          <p:cNvPicPr preferRelativeResize="0"/>
          <p:nvPr/>
        </p:nvPicPr>
        <p:blipFill>
          <a:blip r:embed="rId7">
            <a:alphaModFix/>
          </a:blip>
          <a:stretch>
            <a:fillRect/>
          </a:stretch>
        </p:blipFill>
        <p:spPr>
          <a:xfrm>
            <a:off x="1" y="1487900"/>
            <a:ext cx="4707500" cy="3655600"/>
          </a:xfrm>
          <a:prstGeom prst="rect">
            <a:avLst/>
          </a:prstGeom>
          <a:noFill/>
          <a:ln>
            <a:noFill/>
          </a:ln>
        </p:spPr>
      </p:pic>
      <p:pic>
        <p:nvPicPr>
          <p:cNvPr id="111" name="Shape 111"/>
          <p:cNvPicPr preferRelativeResize="0"/>
          <p:nvPr/>
        </p:nvPicPr>
        <p:blipFill>
          <a:blip r:embed="rId8">
            <a:alphaModFix/>
          </a:blip>
          <a:stretch>
            <a:fillRect/>
          </a:stretch>
        </p:blipFill>
        <p:spPr>
          <a:xfrm>
            <a:off x="1877616" y="1398277"/>
            <a:ext cx="6174283" cy="32875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descr="jj.io logo.png" id="116" name="Shape 116"/>
          <p:cNvPicPr preferRelativeResize="0"/>
          <p:nvPr/>
        </p:nvPicPr>
        <p:blipFill>
          <a:blip r:embed="rId3">
            <a:alphaModFix/>
          </a:blip>
          <a:stretch>
            <a:fillRect/>
          </a:stretch>
        </p:blipFill>
        <p:spPr>
          <a:xfrm>
            <a:off x="237797" y="4261450"/>
            <a:ext cx="610050" cy="704351"/>
          </a:xfrm>
          <a:prstGeom prst="rect">
            <a:avLst/>
          </a:prstGeom>
          <a:noFill/>
          <a:ln>
            <a:noFill/>
          </a:ln>
        </p:spPr>
      </p:pic>
      <p:pic>
        <p:nvPicPr>
          <p:cNvPr id="117" name="Shape 117"/>
          <p:cNvPicPr preferRelativeResize="0"/>
          <p:nvPr/>
        </p:nvPicPr>
        <p:blipFill>
          <a:blip r:embed="rId4">
            <a:alphaModFix/>
          </a:blip>
          <a:stretch>
            <a:fillRect/>
          </a:stretch>
        </p:blipFill>
        <p:spPr>
          <a:xfrm>
            <a:off x="-1" y="-2"/>
            <a:ext cx="5333848" cy="3111126"/>
          </a:xfrm>
          <a:prstGeom prst="rect">
            <a:avLst/>
          </a:prstGeom>
          <a:noFill/>
          <a:ln>
            <a:noFill/>
          </a:ln>
        </p:spPr>
      </p:pic>
      <p:pic>
        <p:nvPicPr>
          <p:cNvPr id="118" name="Shape 118"/>
          <p:cNvPicPr preferRelativeResize="0"/>
          <p:nvPr/>
        </p:nvPicPr>
        <p:blipFill>
          <a:blip r:embed="rId5">
            <a:alphaModFix/>
          </a:blip>
          <a:stretch>
            <a:fillRect/>
          </a:stretch>
        </p:blipFill>
        <p:spPr>
          <a:xfrm>
            <a:off x="1870379" y="1395677"/>
            <a:ext cx="7273625" cy="3747824"/>
          </a:xfrm>
          <a:prstGeom prst="rect">
            <a:avLst/>
          </a:prstGeom>
          <a:noFill/>
          <a:ln>
            <a:noFill/>
          </a:ln>
        </p:spPr>
      </p:pic>
      <p:pic>
        <p:nvPicPr>
          <p:cNvPr id="119" name="Shape 119"/>
          <p:cNvPicPr preferRelativeResize="0"/>
          <p:nvPr/>
        </p:nvPicPr>
        <p:blipFill rotWithShape="1">
          <a:blip r:embed="rId6">
            <a:alphaModFix/>
          </a:blip>
          <a:srcRect b="0" l="1532" r="3859" t="0"/>
          <a:stretch/>
        </p:blipFill>
        <p:spPr>
          <a:xfrm>
            <a:off x="3075" y="1395675"/>
            <a:ext cx="4875924" cy="3747825"/>
          </a:xfrm>
          <a:prstGeom prst="rect">
            <a:avLst/>
          </a:prstGeom>
          <a:noFill/>
          <a:ln>
            <a:noFill/>
          </a:ln>
        </p:spPr>
      </p:pic>
      <p:pic>
        <p:nvPicPr>
          <p:cNvPr id="120" name="Shape 120"/>
          <p:cNvPicPr preferRelativeResize="0"/>
          <p:nvPr/>
        </p:nvPicPr>
        <p:blipFill>
          <a:blip r:embed="rId7">
            <a:alphaModFix/>
          </a:blip>
          <a:stretch>
            <a:fillRect/>
          </a:stretch>
        </p:blipFill>
        <p:spPr>
          <a:xfrm>
            <a:off x="3703726" y="4"/>
            <a:ext cx="5440275" cy="2851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descr="jj.io logo.png" id="125" name="Shape 125"/>
          <p:cNvPicPr preferRelativeResize="0"/>
          <p:nvPr/>
        </p:nvPicPr>
        <p:blipFill>
          <a:blip r:embed="rId3">
            <a:alphaModFix/>
          </a:blip>
          <a:stretch>
            <a:fillRect/>
          </a:stretch>
        </p:blipFill>
        <p:spPr>
          <a:xfrm>
            <a:off x="237797" y="4261450"/>
            <a:ext cx="610050" cy="704351"/>
          </a:xfrm>
          <a:prstGeom prst="rect">
            <a:avLst/>
          </a:prstGeom>
          <a:noFill/>
          <a:ln>
            <a:noFill/>
          </a:ln>
        </p:spPr>
      </p:pic>
      <p:grpSp>
        <p:nvGrpSpPr>
          <p:cNvPr id="126" name="Shape 126"/>
          <p:cNvGrpSpPr/>
          <p:nvPr/>
        </p:nvGrpSpPr>
        <p:grpSpPr>
          <a:xfrm>
            <a:off x="5733821" y="2450852"/>
            <a:ext cx="546600" cy="546600"/>
            <a:chOff x="5575246" y="1925327"/>
            <a:chExt cx="546600" cy="546600"/>
          </a:xfrm>
        </p:grpSpPr>
        <p:sp>
          <p:nvSpPr>
            <p:cNvPr id="127" name="Shape 127"/>
            <p:cNvSpPr/>
            <p:nvPr/>
          </p:nvSpPr>
          <p:spPr>
            <a:xfrm>
              <a:off x="5575246" y="2149008"/>
              <a:ext cx="546600" cy="99300"/>
            </a:xfrm>
            <a:prstGeom prst="rect">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 name="Shape 128"/>
            <p:cNvSpPr/>
            <p:nvPr/>
          </p:nvSpPr>
          <p:spPr>
            <a:xfrm rot="5400000">
              <a:off x="5575243" y="2148977"/>
              <a:ext cx="546600" cy="99300"/>
            </a:xfrm>
            <a:prstGeom prst="rect">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29" name="Shape 129"/>
          <p:cNvGrpSpPr/>
          <p:nvPr/>
        </p:nvGrpSpPr>
        <p:grpSpPr>
          <a:xfrm>
            <a:off x="3689558" y="1781475"/>
            <a:ext cx="1764900" cy="1851900"/>
            <a:chOff x="3689558" y="1781475"/>
            <a:chExt cx="1764900" cy="1851900"/>
          </a:xfrm>
        </p:grpSpPr>
        <p:sp>
          <p:nvSpPr>
            <p:cNvPr id="130" name="Shape 130"/>
            <p:cNvSpPr/>
            <p:nvPr/>
          </p:nvSpPr>
          <p:spPr>
            <a:xfrm>
              <a:off x="4108807" y="1781475"/>
              <a:ext cx="926400" cy="1851900"/>
            </a:xfrm>
            <a:prstGeom prst="upArrow">
              <a:avLst>
                <a:gd fmla="val 50000" name="adj1"/>
                <a:gd fmla="val 50000" name="adj2"/>
              </a:avLst>
            </a:prstGeom>
            <a:solidFill>
              <a:srgbClr val="3C78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 name="Shape 131"/>
            <p:cNvSpPr/>
            <p:nvPr/>
          </p:nvSpPr>
          <p:spPr>
            <a:xfrm>
              <a:off x="3689558" y="2434123"/>
              <a:ext cx="1764900" cy="546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b="1" lang="en" sz="2000">
                  <a:latin typeface="Open Sans"/>
                  <a:ea typeface="Open Sans"/>
                  <a:cs typeface="Open Sans"/>
                  <a:sym typeface="Open Sans"/>
                </a:rPr>
                <a:t>ELDERLY</a:t>
              </a:r>
              <a:endParaRPr b="1" sz="2000">
                <a:latin typeface="Open Sans"/>
                <a:ea typeface="Open Sans"/>
                <a:cs typeface="Open Sans"/>
                <a:sym typeface="Open Sans"/>
              </a:endParaRPr>
            </a:p>
          </p:txBody>
        </p:sp>
      </p:grpSp>
      <p:grpSp>
        <p:nvGrpSpPr>
          <p:cNvPr id="132" name="Shape 132"/>
          <p:cNvGrpSpPr/>
          <p:nvPr/>
        </p:nvGrpSpPr>
        <p:grpSpPr>
          <a:xfrm>
            <a:off x="2804096" y="2450852"/>
            <a:ext cx="546600" cy="546600"/>
            <a:chOff x="5575246" y="1925327"/>
            <a:chExt cx="546600" cy="546600"/>
          </a:xfrm>
        </p:grpSpPr>
        <p:sp>
          <p:nvSpPr>
            <p:cNvPr id="133" name="Shape 133"/>
            <p:cNvSpPr/>
            <p:nvPr/>
          </p:nvSpPr>
          <p:spPr>
            <a:xfrm>
              <a:off x="5575246" y="2149008"/>
              <a:ext cx="546600" cy="99300"/>
            </a:xfrm>
            <a:prstGeom prst="rect">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 name="Shape 134"/>
            <p:cNvSpPr/>
            <p:nvPr/>
          </p:nvSpPr>
          <p:spPr>
            <a:xfrm rot="5400000">
              <a:off x="5575243" y="2148977"/>
              <a:ext cx="546600" cy="99300"/>
            </a:xfrm>
            <a:prstGeom prst="rect">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35" name="Shape 135"/>
          <p:cNvGrpSpPr/>
          <p:nvPr/>
        </p:nvGrpSpPr>
        <p:grpSpPr>
          <a:xfrm rot="10800000">
            <a:off x="6559808" y="1798200"/>
            <a:ext cx="1764900" cy="1851900"/>
            <a:chOff x="3689558" y="1781475"/>
            <a:chExt cx="1764900" cy="1851900"/>
          </a:xfrm>
        </p:grpSpPr>
        <p:sp>
          <p:nvSpPr>
            <p:cNvPr id="136" name="Shape 136"/>
            <p:cNvSpPr/>
            <p:nvPr/>
          </p:nvSpPr>
          <p:spPr>
            <a:xfrm>
              <a:off x="4108807" y="1781475"/>
              <a:ext cx="926400" cy="1851900"/>
            </a:xfrm>
            <a:prstGeom prst="upArrow">
              <a:avLst>
                <a:gd fmla="val 50000" name="adj1"/>
                <a:gd fmla="val 50000" name="adj2"/>
              </a:avLst>
            </a:prstGeom>
            <a:solidFill>
              <a:srgbClr val="3C78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 name="Shape 137"/>
            <p:cNvSpPr/>
            <p:nvPr/>
          </p:nvSpPr>
          <p:spPr>
            <a:xfrm rot="10800000">
              <a:off x="3689558" y="2434123"/>
              <a:ext cx="1764900" cy="546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Open Sans"/>
                  <a:ea typeface="Open Sans"/>
                  <a:cs typeface="Open Sans"/>
                  <a:sym typeface="Open Sans"/>
                </a:rPr>
                <a:t>CHILDREN</a:t>
              </a:r>
              <a:endParaRPr b="1" sz="2000">
                <a:latin typeface="Open Sans"/>
                <a:ea typeface="Open Sans"/>
                <a:cs typeface="Open Sans"/>
                <a:sym typeface="Open Sans"/>
              </a:endParaRPr>
            </a:p>
          </p:txBody>
        </p:sp>
      </p:grpSp>
      <p:grpSp>
        <p:nvGrpSpPr>
          <p:cNvPr id="138" name="Shape 138"/>
          <p:cNvGrpSpPr/>
          <p:nvPr/>
        </p:nvGrpSpPr>
        <p:grpSpPr>
          <a:xfrm>
            <a:off x="700358" y="1781475"/>
            <a:ext cx="1764900" cy="1851900"/>
            <a:chOff x="3689558" y="1781475"/>
            <a:chExt cx="1764900" cy="1851900"/>
          </a:xfrm>
        </p:grpSpPr>
        <p:sp>
          <p:nvSpPr>
            <p:cNvPr id="139" name="Shape 139"/>
            <p:cNvSpPr/>
            <p:nvPr/>
          </p:nvSpPr>
          <p:spPr>
            <a:xfrm>
              <a:off x="4108807" y="1781475"/>
              <a:ext cx="926400" cy="1851900"/>
            </a:xfrm>
            <a:prstGeom prst="upArrow">
              <a:avLst>
                <a:gd fmla="val 50000" name="adj1"/>
                <a:gd fmla="val 50000" name="adj2"/>
              </a:avLst>
            </a:prstGeom>
            <a:solidFill>
              <a:srgbClr val="3C78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 name="Shape 140"/>
            <p:cNvSpPr/>
            <p:nvPr/>
          </p:nvSpPr>
          <p:spPr>
            <a:xfrm>
              <a:off x="3689558" y="2434123"/>
              <a:ext cx="1764900" cy="546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Open Sans"/>
                  <a:ea typeface="Open Sans"/>
                  <a:cs typeface="Open Sans"/>
                  <a:sym typeface="Open Sans"/>
                </a:rPr>
                <a:t>DIABETES</a:t>
              </a:r>
              <a:endParaRPr b="1" sz="2000">
                <a:latin typeface="Open Sans"/>
                <a:ea typeface="Open Sans"/>
                <a:cs typeface="Open Sans"/>
                <a:sym typeface="Open San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pic>
        <p:nvPicPr>
          <p:cNvPr id="145" name="Shape 145"/>
          <p:cNvPicPr preferRelativeResize="0"/>
          <p:nvPr/>
        </p:nvPicPr>
        <p:blipFill>
          <a:blip r:embed="rId3">
            <a:alphaModFix/>
          </a:blip>
          <a:stretch>
            <a:fillRect/>
          </a:stretch>
        </p:blipFill>
        <p:spPr>
          <a:xfrm>
            <a:off x="3520300" y="1055525"/>
            <a:ext cx="2103399" cy="2428627"/>
          </a:xfrm>
          <a:prstGeom prst="rect">
            <a:avLst/>
          </a:prstGeom>
          <a:noFill/>
          <a:ln>
            <a:noFill/>
          </a:ln>
        </p:spPr>
      </p:pic>
      <p:sp>
        <p:nvSpPr>
          <p:cNvPr id="146" name="Shape 146"/>
          <p:cNvSpPr txBox="1"/>
          <p:nvPr/>
        </p:nvSpPr>
        <p:spPr>
          <a:xfrm>
            <a:off x="2664450" y="338900"/>
            <a:ext cx="3815100" cy="381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3600">
                <a:latin typeface="Open Sans"/>
                <a:ea typeface="Open Sans"/>
                <a:cs typeface="Open Sans"/>
                <a:sym typeface="Open Sans"/>
              </a:rPr>
              <a:t>AEGIS</a:t>
            </a:r>
            <a:endParaRPr b="1" sz="3600">
              <a:latin typeface="Open Sans"/>
              <a:ea typeface="Open Sans"/>
              <a:cs typeface="Open Sans"/>
              <a:sym typeface="Open Sans"/>
            </a:endParaRPr>
          </a:p>
        </p:txBody>
      </p:sp>
      <p:sp>
        <p:nvSpPr>
          <p:cNvPr id="147" name="Shape 147"/>
          <p:cNvSpPr txBox="1"/>
          <p:nvPr/>
        </p:nvSpPr>
        <p:spPr>
          <a:xfrm>
            <a:off x="2664450" y="3659625"/>
            <a:ext cx="41088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Open Sans"/>
                <a:ea typeface="Open Sans"/>
                <a:cs typeface="Open Sans"/>
                <a:sym typeface="Open Sans"/>
              </a:rPr>
              <a:t>SMART HOME PLATFORM FOR ACTIVE AGEING</a:t>
            </a:r>
            <a:endParaRPr b="1" sz="2400">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descr="jj.io logo.png" id="152" name="Shape 152"/>
          <p:cNvPicPr preferRelativeResize="0"/>
          <p:nvPr/>
        </p:nvPicPr>
        <p:blipFill>
          <a:blip r:embed="rId3">
            <a:alphaModFix/>
          </a:blip>
          <a:stretch>
            <a:fillRect/>
          </a:stretch>
        </p:blipFill>
        <p:spPr>
          <a:xfrm>
            <a:off x="237797" y="4261450"/>
            <a:ext cx="610050" cy="704351"/>
          </a:xfrm>
          <a:prstGeom prst="rect">
            <a:avLst/>
          </a:prstGeom>
          <a:noFill/>
          <a:ln>
            <a:noFill/>
          </a:ln>
        </p:spPr>
      </p:pic>
      <p:sp>
        <p:nvSpPr>
          <p:cNvPr id="153" name="Shape 153"/>
          <p:cNvSpPr txBox="1"/>
          <p:nvPr/>
        </p:nvSpPr>
        <p:spPr>
          <a:xfrm>
            <a:off x="2294850" y="995450"/>
            <a:ext cx="4554300" cy="879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2400">
                <a:latin typeface="Open Sans"/>
                <a:ea typeface="Open Sans"/>
                <a:cs typeface="Open Sans"/>
                <a:sym typeface="Open Sans"/>
              </a:rPr>
              <a:t>PROOF OF ACTION</a:t>
            </a:r>
            <a:endParaRPr b="1" sz="2400">
              <a:latin typeface="Open Sans"/>
              <a:ea typeface="Open Sans"/>
              <a:cs typeface="Open Sans"/>
              <a:sym typeface="Open Sans"/>
            </a:endParaRPr>
          </a:p>
        </p:txBody>
      </p:sp>
      <p:sp>
        <p:nvSpPr>
          <p:cNvPr id="154" name="Shape 154"/>
          <p:cNvSpPr txBox="1"/>
          <p:nvPr/>
        </p:nvSpPr>
        <p:spPr>
          <a:xfrm>
            <a:off x="2294850" y="2116625"/>
            <a:ext cx="4554300" cy="8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Open Sans"/>
                <a:ea typeface="Open Sans"/>
                <a:cs typeface="Open Sans"/>
                <a:sym typeface="Open Sans"/>
              </a:rPr>
              <a:t>CROSS PLATFORM</a:t>
            </a:r>
            <a:endParaRPr b="1" sz="2400">
              <a:latin typeface="Open Sans"/>
              <a:ea typeface="Open Sans"/>
              <a:cs typeface="Open Sans"/>
              <a:sym typeface="Open Sans"/>
            </a:endParaRPr>
          </a:p>
        </p:txBody>
      </p:sp>
      <p:sp>
        <p:nvSpPr>
          <p:cNvPr id="155" name="Shape 155"/>
          <p:cNvSpPr txBox="1"/>
          <p:nvPr/>
        </p:nvSpPr>
        <p:spPr>
          <a:xfrm>
            <a:off x="2294850" y="3237800"/>
            <a:ext cx="4554300" cy="8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Open Sans"/>
                <a:ea typeface="Open Sans"/>
                <a:cs typeface="Open Sans"/>
                <a:sym typeface="Open Sans"/>
              </a:rPr>
              <a:t>REWARDS SYSTEM</a:t>
            </a:r>
            <a:endParaRPr b="1" sz="24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descr="jj.io logo.png" id="160" name="Shape 160"/>
          <p:cNvPicPr preferRelativeResize="0"/>
          <p:nvPr/>
        </p:nvPicPr>
        <p:blipFill>
          <a:blip r:embed="rId3">
            <a:alphaModFix/>
          </a:blip>
          <a:stretch>
            <a:fillRect/>
          </a:stretch>
        </p:blipFill>
        <p:spPr>
          <a:xfrm>
            <a:off x="237797" y="4261450"/>
            <a:ext cx="610050" cy="704351"/>
          </a:xfrm>
          <a:prstGeom prst="rect">
            <a:avLst/>
          </a:prstGeom>
          <a:noFill/>
          <a:ln>
            <a:noFill/>
          </a:ln>
        </p:spPr>
      </p:pic>
      <p:pic>
        <p:nvPicPr>
          <p:cNvPr id="161" name="Shape 161"/>
          <p:cNvPicPr preferRelativeResize="0"/>
          <p:nvPr/>
        </p:nvPicPr>
        <p:blipFill>
          <a:blip r:embed="rId4">
            <a:alphaModFix/>
          </a:blip>
          <a:stretch>
            <a:fillRect/>
          </a:stretch>
        </p:blipFill>
        <p:spPr>
          <a:xfrm>
            <a:off x="3342937" y="1267175"/>
            <a:ext cx="2305724" cy="2305724"/>
          </a:xfrm>
          <a:prstGeom prst="rect">
            <a:avLst/>
          </a:prstGeom>
          <a:noFill/>
          <a:ln>
            <a:noFill/>
          </a:ln>
        </p:spPr>
      </p:pic>
      <p:pic>
        <p:nvPicPr>
          <p:cNvPr id="162" name="Shape 162"/>
          <p:cNvPicPr preferRelativeResize="0"/>
          <p:nvPr/>
        </p:nvPicPr>
        <p:blipFill>
          <a:blip r:embed="rId5">
            <a:alphaModFix/>
          </a:blip>
          <a:stretch>
            <a:fillRect/>
          </a:stretch>
        </p:blipFill>
        <p:spPr>
          <a:xfrm>
            <a:off x="580550" y="1726758"/>
            <a:ext cx="1957974" cy="1386555"/>
          </a:xfrm>
          <a:prstGeom prst="rect">
            <a:avLst/>
          </a:prstGeom>
          <a:noFill/>
          <a:ln>
            <a:noFill/>
          </a:ln>
        </p:spPr>
      </p:pic>
      <p:pic>
        <p:nvPicPr>
          <p:cNvPr id="163" name="Shape 163"/>
          <p:cNvPicPr preferRelativeResize="0"/>
          <p:nvPr/>
        </p:nvPicPr>
        <p:blipFill>
          <a:blip r:embed="rId6">
            <a:alphaModFix/>
          </a:blip>
          <a:stretch>
            <a:fillRect/>
          </a:stretch>
        </p:blipFill>
        <p:spPr>
          <a:xfrm>
            <a:off x="6453050" y="1881123"/>
            <a:ext cx="2177275" cy="2177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descr="jj.io logo.png" id="168" name="Shape 168"/>
          <p:cNvPicPr preferRelativeResize="0"/>
          <p:nvPr/>
        </p:nvPicPr>
        <p:blipFill>
          <a:blip r:embed="rId3">
            <a:alphaModFix/>
          </a:blip>
          <a:stretch>
            <a:fillRect/>
          </a:stretch>
        </p:blipFill>
        <p:spPr>
          <a:xfrm>
            <a:off x="237797" y="4261450"/>
            <a:ext cx="610050" cy="704351"/>
          </a:xfrm>
          <a:prstGeom prst="rect">
            <a:avLst/>
          </a:prstGeom>
          <a:noFill/>
          <a:ln>
            <a:noFill/>
          </a:ln>
        </p:spPr>
      </p:pic>
      <p:pic>
        <p:nvPicPr>
          <p:cNvPr id="169" name="Shape 169"/>
          <p:cNvPicPr preferRelativeResize="0"/>
          <p:nvPr/>
        </p:nvPicPr>
        <p:blipFill>
          <a:blip r:embed="rId4">
            <a:alphaModFix/>
          </a:blip>
          <a:stretch>
            <a:fillRect/>
          </a:stretch>
        </p:blipFill>
        <p:spPr>
          <a:xfrm>
            <a:off x="1034800" y="582088"/>
            <a:ext cx="7074398" cy="3979325"/>
          </a:xfrm>
          <a:prstGeom prst="rect">
            <a:avLst/>
          </a:prstGeom>
          <a:noFill/>
          <a:ln>
            <a:noFill/>
          </a:ln>
        </p:spPr>
      </p:pic>
      <p:pic>
        <p:nvPicPr>
          <p:cNvPr id="170" name="Shape 170"/>
          <p:cNvPicPr preferRelativeResize="0"/>
          <p:nvPr/>
        </p:nvPicPr>
        <p:blipFill>
          <a:blip r:embed="rId5">
            <a:alphaModFix/>
          </a:blip>
          <a:stretch>
            <a:fillRect/>
          </a:stretch>
        </p:blipFill>
        <p:spPr>
          <a:xfrm>
            <a:off x="1034900" y="582100"/>
            <a:ext cx="7074288" cy="3979301"/>
          </a:xfrm>
          <a:prstGeom prst="rect">
            <a:avLst/>
          </a:prstGeom>
          <a:noFill/>
          <a:ln>
            <a:noFill/>
          </a:ln>
        </p:spPr>
      </p:pic>
      <p:pic>
        <p:nvPicPr>
          <p:cNvPr id="171" name="Shape 171"/>
          <p:cNvPicPr preferRelativeResize="0"/>
          <p:nvPr/>
        </p:nvPicPr>
        <p:blipFill>
          <a:blip r:embed="rId6">
            <a:alphaModFix/>
          </a:blip>
          <a:stretch>
            <a:fillRect/>
          </a:stretch>
        </p:blipFill>
        <p:spPr>
          <a:xfrm>
            <a:off x="5790025" y="677150"/>
            <a:ext cx="337724" cy="284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descr="jj.io logo.png" id="176" name="Shape 176"/>
          <p:cNvPicPr preferRelativeResize="0"/>
          <p:nvPr/>
        </p:nvPicPr>
        <p:blipFill>
          <a:blip r:embed="rId3">
            <a:alphaModFix/>
          </a:blip>
          <a:stretch>
            <a:fillRect/>
          </a:stretch>
        </p:blipFill>
        <p:spPr>
          <a:xfrm>
            <a:off x="237797" y="4261450"/>
            <a:ext cx="610050" cy="704351"/>
          </a:xfrm>
          <a:prstGeom prst="rect">
            <a:avLst/>
          </a:prstGeom>
          <a:noFill/>
          <a:ln>
            <a:noFill/>
          </a:ln>
        </p:spPr>
      </p:pic>
      <p:pic>
        <p:nvPicPr>
          <p:cNvPr id="177" name="Shape 177"/>
          <p:cNvPicPr preferRelativeResize="0"/>
          <p:nvPr/>
        </p:nvPicPr>
        <p:blipFill>
          <a:blip r:embed="rId4">
            <a:alphaModFix/>
          </a:blip>
          <a:stretch>
            <a:fillRect/>
          </a:stretch>
        </p:blipFill>
        <p:spPr>
          <a:xfrm>
            <a:off x="1034900" y="582108"/>
            <a:ext cx="7074298" cy="397929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